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130 Lesson 6: Human Development and the Life Course
Session focus: Read health as something that accumulates across the life course, from developmental origins to healthy ageing. This week's milestone is the life-course risk map itself.
How to use this deck: each slide shows what students see on the board; these speaker notes hold the timings, facilitator talking points, model answers, and answer keys. Students completed the Lesson 6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single line yields two map entries: prenatal = SET (early-gestation famine programs glucose regulation) and adulthood = REVEALED (impaired glucose tolerance detected in middle 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code three diabetes findings] Code each of the three lines as SET, RAISED, or REVEALED and name its life stage, giving a one-sentence reason that names the deciding feature.
Solution: Line 1 = SET at infancy/early childhood: low birthweight reflects a late-gestation/infancy developmental window that programs metabolic capacity (Barker), so it is a sensitive-period exposure, not an incremental one. Line 2 = RAISED at adulthood: weight gain and inactivity accumulate risk and were partly reversible in trials, which is the signature of an additive, modifiable exposure rather than a fixed developmental program. Line 3 = REVEALED at older age (around 50): crossing the HbA1c diagnostic threshold on screening is detection of an existing condition, not a new exposure. Deciding features, in order: a developmental window; reversibility; appearance of a diagnostic marker.
[Practice 2: find the data gap and place a new study] State which life stage was the data gap before the new study, then code the new study (SET, RAISED, or REVEALED and its stage) with a one-sentence reason.
Solution: The data gap was childhood/adolescence, because the original dossier had findings at every other stage and none in that window. The new study is coded RAISED at childhood/adolescence: adolescent obesity adds insulin resistance incrementally and the lifestyle programs reduced it, which marks a modifiable, additive exposure rather than a fixed developmental program or a diagnostic event; it therefore fills the previously empty cell and removes the gap.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6 and read the milestone aloud.
  2. Students complete the life-course risk map for their topic.
  3. Circulate and ask each student which life stage their evidence covers worst.
  4. Mini-conference prompt: 'When in life is your topic's risk actually established, and when does it become visible?'
SOURCE: Refer to the term-project document (Part 2, Week 6) for the brief and rubric. Next week is the midterm; remind students of the coverage.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the life stage where your topic's risk is set and where it is revealed. Review Lessons 1 to 6 for next week's midterm.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draw the curve and mark one early-life point that could shift the whole line (three minutes).
  2. A few share; introduce the idea that early exposures have long reach using the notes.
WHAT TO SURFACE (say this):
  - Health is not static; risk is set, raised, and revealed at different life stages.
  - An early exposure (prenatal nutrition, childhood adversity) can shift the trajectory for decades.
  - This is the core idea of the developmental-origins and life-course view.
Set-up: Ask students to sketch a rough 'health across life' curve on paper.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Reasoning, pairs   |   Materials: A short statement of the developmental-origins idea (early-life conditions program later disease risk), with the Dutch Hunger Winter as an example.
RUN IT:
  1. Pairs work through how a prenatal exposure could raise adult disease risk and what evidence would be needed to believe it (six minutes).
  2. Pairs name the strongest and weakest part of the causal story.
  3. Discuss why long delays make these claims hard to prove.
FACILITATOR TALKING POINTS:
  - The Dutch Hunger Winter linked prenatal famine to later metabolic and cardiovascular risk: a natural experiment with a defined exposure window.
  - Believing it needs a plausible biological pathway, a dose or timing gradient, and ruling out later-life confounders.
  - Long latency is the challenge: many things happen between exposure and outcome, so confounding is hard to exclude.
Close: Students note the life stage where their topic's risk may be set early.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Pathway mapping, groups   |   Materials: A brief description of adverse childhood experiences (ACEs) and an adult outcome (for example, depression or cardiovascular disease).
RUN IT:
  1. Groups build a pathway from childhood adversity to the adult outcome, including behavioural and biological links (six minutes).
  2. Groups mark one point where prevention or buffering could intervene.
  3. Discuss the difference between risk and destiny.
FACILITATOR TALKING POINTS:
  - Pathways run through stress physiology, coping behaviours, and socioeconomic knock-on effects.
  - ACEs raise risk on average; they are not deterministic, and protective relationships buffer them.
  - Intervention is possible at many points, which is the hopeful counterpart to the risk story.
Close: Students keep the pathway as input to the life-course risk map.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How do age, period, and cohort effects differ?
A. An age effect is due to getting older; a period effect hits all ages at a moment (a pandemic, a new policy); a cohort effect follows a birth group with a shared early exposure as it ages. Untangling them matters because they imply different causes and responses.
Q2. Why would an early exposure act years later?
A. Because development has sensitive windows when the body's systems are being set. An exposure then can program later function (metabolic set points, stress response). The effect lies dormant and surfaces under later demand. This is biological embedding.
Q3. What does a long cohort study like the CLSA add?
A. It follows the same people over many years, so it can observe how earlier exposures relate to later outcomes within individuals, which a one-time snapshot cannot. It is how life-course claims get tested.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one-page handout (provided below; nothing to search for) containing a short evidence dossier on type 2 diabetes risk, organized as dated findings from real study traditions, plus a blank life-course map template with five stages (prenatal, infancy/early childhood, childhood/adolescence, adulthood, older age) and three rows labelled SET (biology or exposure that programs later risk), RAISED (exposures that add risk along the way), and REVEALED (when the condition or its markers become detectable).
WHAT GOOD WORK LOOKS LIKE:
Strong maps place each finding at a specific stage with its source line attached, reserve SET for exposures acting in a developmental window (prenatal famine, low birthweight), reserve RAISED for accumulating and often reversible exposures (adult weight gain and inactivity), and reserve REVEALED for detection events (a glucose or HbA1c threshold crossed on screening), and they mark an honest data gap rather than inventing a finding. Common errors to correct: coding the adulthood measurement of glucose as a new exposure instead of REVEALED; coding reversible adult weight gain as SET because it 'causes' diabetes; collapsing a single dossier line that contains both an exposure and a later measurement into one cell; and labelling a stage 'covered' when the dossier truly has no evidence there. The dossier draws on real traditions (Dutch Hunger Winter, Barker/DOHaD, adult lifestyle trials, routine HbA1c screening), so afterwards the same logic transfers directly to each student's capstone topic.
Debrief: Land the rule in one line: SET is a developmental window, RAISED is an accumulating exposure, REVEALED is detection, and an empty stage is a data gap to name, not to fill.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130  ·  LESSON 6</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Human Development and the Life Course</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Read health as something that accumulates across the life course, from developmental origins to healthy ageing.</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6</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Map when risk is set, raised, and revealed across the life course  (continued)</a:t>
            </a:r>
            <a:endParaRPr lang="en-US" sz="2400" dirty="0"/>
          </a:p>
        </p:txBody>
      </p:sp>
      <p:sp>
        <p:nvSpPr>
          <p:cNvPr id="6" name="Text 4"/>
          <p:cNvSpPr/>
          <p:nvPr/>
        </p:nvSpPr>
        <p:spPr>
          <a:xfrm>
            <a:off x="566928" y="1682496"/>
            <a:ext cx="8138160" cy="1138428"/>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Apply the tie-breaker rule: if an exposure permanently alters biology during a narrow developmental window, code it SET; if it accumulates and could in principle be reversed, code it RAISED; if it is the appearance of a sign, symptom, or diagnostic threshold, code it REVEALED.</a:t>
            </a:r>
            <a:endParaRPr lang="en-US" sz="1350" dirty="0"/>
          </a:p>
        </p:txBody>
      </p:sp>
      <p:sp>
        <p:nvSpPr>
          <p:cNvPr id="7" name="Text 5"/>
          <p:cNvSpPr/>
          <p:nvPr/>
        </p:nvSpPr>
        <p:spPr>
          <a:xfrm>
            <a:off x="566928" y="2898648"/>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Place each finding in the correct cell of the map and note the dossier line number beside it so the source is traceable.</a:t>
            </a:r>
            <a:endParaRPr lang="en-US" sz="1350" dirty="0"/>
          </a:p>
        </p:txBody>
      </p:sp>
      <p:sp>
        <p:nvSpPr>
          <p:cNvPr id="8" name="Text 6"/>
          <p:cNvSpPr/>
          <p:nvPr/>
        </p:nvSpPr>
        <p:spPr>
          <a:xfrm>
            <a:off x="566928" y="3456432"/>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Identify one life stage for which the dossier offers no usable evidence and write 'data gap' in that cell rather than inventing a finding.</a:t>
            </a:r>
            <a:endParaRPr lang="en-US" sz="1350" dirty="0"/>
          </a:p>
        </p:txBody>
      </p:sp>
      <p:sp>
        <p:nvSpPr>
          <p:cNvPr id="9" name="Text 7"/>
          <p:cNvSpPr/>
          <p:nvPr/>
        </p:nvSpPr>
        <p:spPr>
          <a:xfrm>
            <a:off x="566928" y="401421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two sentences stating, for diabetes, the earliest stage at which risk appears to be set and the stage at which it is typically revealed.</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Map when risk is set, raised, and revealed across the life course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that no finding is coded SET unless the dossier describes a developmental window, and that REVEALED is used only for detection, not for exposure.</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Coding one diabetes finding</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Dossier line: 'In the Dutch Hunger Winter cohort, adults whose mothers were severely undernourished during early gestation had about a 2-fold higher rate of impaired glucose tolerance in middle age than same-family members not exposed in utero.' This single line names an exposure (prenatal famine), a window (early gestation), and an outcome measured later (glucose tolerance in middle age).</a:t>
            </a:r>
            <a:endParaRPr lang="en-US" sz="1250" dirty="0"/>
          </a:p>
        </p:txBody>
      </p:sp>
      <p:sp>
        <p:nvSpPr>
          <p:cNvPr id="10" name="Text 7"/>
          <p:cNvSpPr/>
          <p:nvPr/>
        </p:nvSpPr>
        <p:spPr>
          <a:xfrm>
            <a:off x="566928" y="29199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Identify the stages in play: the exposure happens prenatally (early gestation); the outcome is measured in adulthood (middle age). Two stages appear in one line, so they must be coded separately.</a:t>
            </a:r>
            <a:endParaRPr lang="en-US" sz="1250" dirty="0"/>
          </a:p>
        </p:txBody>
      </p:sp>
      <p:sp>
        <p:nvSpPr>
          <p:cNvPr id="11" name="Text 8"/>
          <p:cNvSpPr/>
          <p:nvPr/>
        </p:nvSpPr>
        <p:spPr>
          <a:xfrm>
            <a:off x="566928" y="364845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Decide SET vs RAISED for the exposure: early-gestation famine acts in a narrow developmental window and is associated with a lasting change in glucose regulation, which fits a sensitive-period mechanism, so the prenatal exposure is coded SET at the prenatal stage.</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Coding one diabetes finding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Decide what the adulthood measurement represents: impaired glucose tolerance in middle age is a diagnostic marker becoming detectable, not a new exposure, so it is coded REVEALED at the adulthood stage.</a:t>
            </a:r>
            <a:endParaRPr lang="en-US" sz="1250" dirty="0"/>
          </a:p>
        </p:txBody>
      </p:sp>
      <p:sp>
        <p:nvSpPr>
          <p:cNvPr id="7" name="Text 5"/>
          <p:cNvSpPr/>
          <p:nvPr/>
        </p:nvSpPr>
        <p:spPr>
          <a:xfrm>
            <a:off x="566928" y="204520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Place both codes with the source: SET (prenatal) and REVEALED (adulthood), each tagged to this dossier line so the map is traceable.</a:t>
            </a:r>
            <a:endParaRPr lang="en-US" sz="1250" dirty="0"/>
          </a:p>
        </p:txBody>
      </p:sp>
      <p:sp>
        <p:nvSpPr>
          <p:cNvPr id="8" name="Text 6"/>
          <p:cNvSpPr/>
          <p:nvPr/>
        </p:nvSpPr>
        <p:spPr>
          <a:xfrm>
            <a:off x="566928" y="2570480"/>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Sanity-check against the rule: the prenatal code names a window (passes the SET test); the adulthood code is detection of a marker, not an exposure (passes the REVEALED test). Neither is RAISED, because no incremental, reversible exposure is described in this line.</a:t>
            </a:r>
            <a:endParaRPr lang="en-US" sz="1250" dirty="0"/>
          </a:p>
        </p:txBody>
      </p:sp>
      <p:sp>
        <p:nvSpPr>
          <p:cNvPr id="9" name="Text 7"/>
          <p:cNvSpPr/>
          <p:nvPr/>
        </p:nvSpPr>
        <p:spPr>
          <a:xfrm>
            <a:off x="566928" y="3502152"/>
            <a:ext cx="8138160" cy="704088"/>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single line yields two map entries: prenatal = SET (early-gestation famine programs glucose regulation) and adulthood = REVEALED (impaired glucose tolerance detected in middle age).</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346960"/>
          </a:xfrm>
          <a:prstGeom prst="roundRect">
            <a:avLst>
              <a:gd name="adj" fmla="val 1948"/>
            </a:avLst>
          </a:prstGeom>
          <a:solidFill>
            <a:srgbClr val="F4F7F6"/>
          </a:solidFill>
          <a:ln w="12700">
            <a:solidFill>
              <a:srgbClr val="E8ECEE"/>
            </a:solidFill>
            <a:prstDash val="solid"/>
          </a:ln>
        </p:spPr>
      </p:sp>
      <p:sp>
        <p:nvSpPr>
          <p:cNvPr id="8" name="Shape 5"/>
          <p:cNvSpPr/>
          <p:nvPr/>
        </p:nvSpPr>
        <p:spPr>
          <a:xfrm>
            <a:off x="566928" y="1316736"/>
            <a:ext cx="54864" cy="2346960"/>
          </a:xfrm>
          <a:prstGeom prst="rect">
            <a:avLst/>
          </a:prstGeom>
          <a:solidFill>
            <a:srgbClr val="0B7B6B"/>
          </a:solidFill>
          <a:ln/>
        </p:spPr>
      </p:sp>
      <p:sp>
        <p:nvSpPr>
          <p:cNvPr id="9" name="Text 6"/>
          <p:cNvSpPr/>
          <p:nvPr/>
        </p:nvSpPr>
        <p:spPr>
          <a:xfrm>
            <a:off x="749808" y="1389888"/>
            <a:ext cx="7754112" cy="220065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code three diabetes findings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Three dossier lines for type 2 diabetes. (1) 'Infants in the lowest birthweight group had higher adult diabetes rates, consistent with the Barker hypothesis that undernutrition in late gestation and infancy programs metabolic capacity.' (2) 'Adults who gained substantial weight and became physically inactive in their 30s and 40s showed steadily rising fasting glucose, much of which fell again when weight and activity were restored in trials.' (3) 'Routine screening at age 50 detected elevated HbA1c above the diagnostic threshold in a share of previously asymptomatic adults.'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Code each of the three lines as SET, RAISED, or REVEALED and name its life stage, giving a one-sentence reason that names the deciding feature.</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786128"/>
          </a:xfrm>
          <a:prstGeom prst="roundRect">
            <a:avLst>
              <a:gd name="adj" fmla="val 2560"/>
            </a:avLst>
          </a:prstGeom>
          <a:solidFill>
            <a:srgbClr val="F4F7F6"/>
          </a:solidFill>
          <a:ln w="12700">
            <a:solidFill>
              <a:srgbClr val="E8ECEE"/>
            </a:solidFill>
            <a:prstDash val="solid"/>
          </a:ln>
        </p:spPr>
      </p:sp>
      <p:sp>
        <p:nvSpPr>
          <p:cNvPr id="7" name="Shape 5"/>
          <p:cNvSpPr/>
          <p:nvPr/>
        </p:nvSpPr>
        <p:spPr>
          <a:xfrm>
            <a:off x="566928" y="1316736"/>
            <a:ext cx="54864" cy="1786128"/>
          </a:xfrm>
          <a:prstGeom prst="rect">
            <a:avLst/>
          </a:prstGeom>
          <a:solidFill>
            <a:srgbClr val="0B7B6B"/>
          </a:solidFill>
          <a:ln/>
        </p:spPr>
      </p:sp>
      <p:sp>
        <p:nvSpPr>
          <p:cNvPr id="8" name="Text 6"/>
          <p:cNvSpPr/>
          <p:nvPr/>
        </p:nvSpPr>
        <p:spPr>
          <a:xfrm>
            <a:off x="749808" y="1389888"/>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find the data gap and place a new study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Suppose the diabetes dossier contains findings at the prenatal, infancy/early childhood, adulthood, and older-age stages, but contains nothing measured during childhood and adolescence. A new study is then added: 'Adolescents who developed obesity between ages 12 and 17 had elevated insulin resistance that persisted into early adulthood; intensive lifestyle programs in adolescence reduced it.'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State which life stage was the data gap before the new study, then code the new study (SET, RAISED, or REVEALED and its stage) with a one-sentence reason.</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6.</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When in life is your topic's risk actually established, and when does it become visible?</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the life stage where your topic's risk is set and where it is revealed.</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1:04–1:44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1:44–2:34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the life-course perspective and distinguish cumulative, sensitive-period, and trajectory models</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Barker hypothesis and the Developmental Origins of Health and Disease (DOHaD) framework</a:t>
            </a:r>
            <a:endParaRPr lang="en-US" sz="1400" dirty="0"/>
          </a:p>
        </p:txBody>
      </p:sp>
      <p:sp>
        <p:nvSpPr>
          <p:cNvPr id="9" name="Text 6"/>
          <p:cNvSpPr/>
          <p:nvPr/>
        </p:nvSpPr>
        <p:spPr>
          <a:xfrm>
            <a:off x="566928" y="246481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Recount the Dutch Hunger Winter cohort study</a:t>
            </a:r>
            <a:endParaRPr lang="en-US" sz="1400" dirty="0"/>
          </a:p>
        </p:txBody>
      </p:sp>
      <p:sp>
        <p:nvSpPr>
          <p:cNvPr id="10" name="Text 7"/>
          <p:cNvSpPr/>
          <p:nvPr/>
        </p:nvSpPr>
        <p:spPr>
          <a:xfrm>
            <a:off x="566928" y="281127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the ACE Study and its consequences for public health</a:t>
            </a:r>
            <a:endParaRPr lang="en-US" sz="1400" dirty="0"/>
          </a:p>
        </p:txBody>
      </p:sp>
      <p:sp>
        <p:nvSpPr>
          <p:cNvPr id="11" name="Text 8"/>
          <p:cNvSpPr/>
          <p:nvPr/>
        </p:nvSpPr>
        <p:spPr>
          <a:xfrm>
            <a:off x="566928" y="3157728"/>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the Canadian Longitudinal Study on Aging and the contemporary aging-research frontier</a:t>
            </a:r>
            <a:endParaRPr lang="en-US" sz="1400" dirty="0"/>
          </a:p>
        </p:txBody>
      </p:sp>
      <p:sp>
        <p:nvSpPr>
          <p:cNvPr id="12" name="Text 9"/>
          <p:cNvSpPr/>
          <p:nvPr/>
        </p:nvSpPr>
        <p:spPr>
          <a:xfrm>
            <a:off x="566928" y="3731768"/>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Discuss healthy aging frameworks (Rowe &amp; Kahn, WHO)</a:t>
            </a:r>
            <a:endParaRPr lang="en-US" sz="1400" dirty="0"/>
          </a:p>
        </p:txBody>
      </p:sp>
      <p:sp>
        <p:nvSpPr>
          <p:cNvPr id="13" name="Text 10"/>
          <p:cNvSpPr/>
          <p:nvPr/>
        </p:nvSpPr>
        <p:spPr>
          <a:xfrm>
            <a:off x="566928" y="407822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Critically evaluate the Blue Zones claims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life-course thinking as a precondition for understanding chronic disease prevention</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Plot your health curve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Sketch your 'health across life' curve. Mark one early point that could shift the whole line.</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Reason through DOHaD</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How could an exposure before birth raise disease risk decades later, and what evidence would convince you?</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Map an ACEs pathway</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Build a pathway from childhood adversity to an adult health outcome, and mark where you could intervene.</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age, period, and cohort effects differ?</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would an early exposure act years later?</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does a long cohort study like the CLSA add?</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Map when risk is set, raised, and revealed across the life course</a:t>
            </a:r>
            <a:endParaRPr lang="en-US" sz="2400" dirty="0"/>
          </a:p>
        </p:txBody>
      </p:sp>
      <p:sp>
        <p:nvSpPr>
          <p:cNvPr id="7" name="Text 4"/>
          <p:cNvSpPr/>
          <p:nvPr/>
        </p:nvSpPr>
        <p:spPr>
          <a:xfrm>
            <a:off x="566928" y="1682496"/>
            <a:ext cx="8138160" cy="102108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Using only the provided diabetes dossier, place each finding on a life-course map by deciding whether it shows risk being set, raised, or revealed, and at which life stage. Mark one stage where the dossier gives you little or no evidence.</a:t>
            </a:r>
            <a:endParaRPr lang="en-US" sz="1500" dirty="0"/>
          </a:p>
        </p:txBody>
      </p:sp>
      <p:sp>
        <p:nvSpPr>
          <p:cNvPr id="8" name="Text 5"/>
          <p:cNvSpPr/>
          <p:nvPr/>
        </p:nvSpPr>
        <p:spPr>
          <a:xfrm>
            <a:off x="566928" y="284988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dossier and, for each finding, write down the life stage it concerns (prenatal, infancy/early childhood, childhood/adolescence, adulthood, or older age).</a:t>
            </a:r>
            <a:endParaRPr lang="en-US" sz="1350" dirty="0"/>
          </a:p>
        </p:txBody>
      </p:sp>
      <p:sp>
        <p:nvSpPr>
          <p:cNvPr id="9" name="Text 6"/>
          <p:cNvSpPr/>
          <p:nvPr/>
        </p:nvSpPr>
        <p:spPr>
          <a:xfrm>
            <a:off x="566928" y="362712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Classify each finding as SET (a sensitive-period exposure that programs later biology), RAISED (an exposure that incrementally adds risk), or REVEALED (the stage at which disease or a diagnostic marker first becomes detectable).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130 Lesson 6 — Human Development and the Life Course</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